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5.svg" ContentType="image/svg+xml"/>
  <Override PartName="/ppt/media/image19.svg" ContentType="image/svg+xml"/>
  <Override PartName="/ppt/media/image3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59" r:id="rId7"/>
    <p:sldId id="271" r:id="rId8"/>
    <p:sldId id="272" r:id="rId9"/>
    <p:sldId id="273" r:id="rId10"/>
    <p:sldId id="260" r:id="rId11"/>
    <p:sldId id="261" r:id="rId12"/>
    <p:sldId id="274" r:id="rId13"/>
    <p:sldId id="275" r:id="rId14"/>
    <p:sldId id="276" r:id="rId15"/>
    <p:sldId id="263" r:id="rId16"/>
    <p:sldId id="277" r:id="rId17"/>
    <p:sldId id="270" r:id="rId18"/>
  </p:sldIdLst>
  <p:sldSz cx="18288000" cy="10287000"/>
  <p:notesSz cx="6858000" cy="9144000"/>
  <p:embeddedFontLst>
    <p:embeddedFont>
      <p:font typeface="Lato Bold" panose="020F0502020204030203"/>
      <p:bold r:id="rId22"/>
    </p:embeddedFont>
    <p:embeddedFont>
      <p:font typeface="League Spartan" panose="00000800000000000000"/>
      <p:bold r:id="rId23"/>
    </p:embeddedFont>
    <p:embeddedFont>
      <p:font typeface="Arial Black" panose="020B0A04020102020204" pitchFamily="34" charset="0"/>
      <p:bold r:id="rId24"/>
    </p:embeddedFont>
    <p:embeddedFont>
      <p:font typeface="Poppins" panose="00000500000000000000"/>
      <p:regular r:id="rId25"/>
      <p:bold r:id="rId26"/>
      <p:italic r:id="rId27"/>
      <p:boldItalic r:id="rId28"/>
    </p:embeddedFont>
    <p:embeddedFont>
      <p:font typeface="League Spartan" panose="00000800000000000000" charset="0"/>
      <p:bold r:id="rId29"/>
    </p:embeddedFont>
    <p:embeddedFont>
      <p:font typeface="Eras Demi ITC" panose="020B0805030504020804" pitchFamily="34" charset="0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64" d="100"/>
          <a:sy n="64" d="100"/>
        </p:scale>
        <p:origin x="106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font" Target="fonts/font13.fntdata"/><Relationship Id="rId33" Type="http://schemas.openxmlformats.org/officeDocument/2006/relationships/font" Target="fonts/font12.fntdata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F7B36-5869-4FD8-AE60-32DB192F052D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9B50F-A89A-41B7-9ED9-5BAF1BBB3BE7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9B50F-A89A-41B7-9ED9-5BAF1BBB3BE7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jpeg"/><Relationship Id="rId3" Type="http://schemas.openxmlformats.org/officeDocument/2006/relationships/image" Target="../media/image15.svg"/><Relationship Id="rId2" Type="http://schemas.openxmlformats.org/officeDocument/2006/relationships/image" Target="../media/image14.jpe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jpeg"/><Relationship Id="rId2" Type="http://schemas.openxmlformats.org/officeDocument/2006/relationships/image" Target="../media/image15.svg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jpe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svg"/><Relationship Id="rId3" Type="http://schemas.openxmlformats.org/officeDocument/2006/relationships/image" Target="../media/image9.jpeg"/><Relationship Id="rId2" Type="http://schemas.openxmlformats.org/officeDocument/2006/relationships/image" Target="../media/image8.sv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jpeg"/><Relationship Id="rId3" Type="http://schemas.openxmlformats.org/officeDocument/2006/relationships/image" Target="../media/image15.svg"/><Relationship Id="rId2" Type="http://schemas.openxmlformats.org/officeDocument/2006/relationships/image" Target="../media/image14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jpeg"/><Relationship Id="rId3" Type="http://schemas.openxmlformats.org/officeDocument/2006/relationships/image" Target="../media/image15.svg"/><Relationship Id="rId2" Type="http://schemas.openxmlformats.org/officeDocument/2006/relationships/image" Target="../media/image14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jpeg"/><Relationship Id="rId3" Type="http://schemas.openxmlformats.org/officeDocument/2006/relationships/image" Target="../media/image15.svg"/><Relationship Id="rId2" Type="http://schemas.openxmlformats.org/officeDocument/2006/relationships/image" Target="../media/image14.jpe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svg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15.svg"/><Relationship Id="rId2" Type="http://schemas.openxmlformats.org/officeDocument/2006/relationships/image" Target="../media/image14.jpe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733800" y="647700"/>
            <a:ext cx="7218503" cy="130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65"/>
              </a:lnSpc>
              <a:spcBef>
                <a:spcPct val="0"/>
              </a:spcBef>
            </a:pPr>
            <a:r>
              <a:rPr lang="en-US" sz="8045" dirty="0">
                <a:solidFill>
                  <a:srgbClr val="000000"/>
                </a:solidFill>
                <a:latin typeface="Lato Bold" panose="020F0502020204030203"/>
                <a:ea typeface="Lato Bold" panose="020F0502020204030203"/>
                <a:cs typeface="Lato Bold" panose="020F0502020204030203"/>
                <a:sym typeface="Lato Bold" panose="020F0502020204030203"/>
              </a:rPr>
              <a:t>VERBAL </a:t>
            </a:r>
            <a:endParaRPr lang="en-US" sz="8045" dirty="0">
              <a:solidFill>
                <a:srgbClr val="000000"/>
              </a:solidFill>
              <a:latin typeface="Lato Bold" panose="020F0502020204030203"/>
              <a:ea typeface="Lato Bold" panose="020F0502020204030203"/>
              <a:cs typeface="Lato Bold" panose="020F0502020204030203"/>
              <a:sym typeface="Lato Bold" panose="020F05020202040302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48301" y="2135166"/>
            <a:ext cx="10991397" cy="162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345"/>
              </a:lnSpc>
              <a:spcBef>
                <a:spcPct val="0"/>
              </a:spcBef>
            </a:pPr>
            <a:r>
              <a:rPr lang="en-US" sz="953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PRESENTATION</a:t>
            </a:r>
            <a:endParaRPr lang="en-US" sz="953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3648301" y="3736786"/>
            <a:ext cx="9687995" cy="205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3763158" y="387350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28" name="Picture 4" descr="Contact - Pešt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301" y="3856110"/>
            <a:ext cx="12887099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01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0312" r="-20312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4150442" y="1004218"/>
            <a:ext cx="7014863" cy="1511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STEP 4</a:t>
            </a: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State The Subpoints</a:t>
            </a: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4187609" y="2542074"/>
            <a:ext cx="26187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791200" y="2964713"/>
            <a:ext cx="2940428" cy="1123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Capabilities of proposed  system</a:t>
            </a:r>
            <a:endParaRPr lang="en-US" sz="280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33054" y="2964713"/>
            <a:ext cx="2290463" cy="1123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5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Problems with current system</a:t>
            </a:r>
            <a:endParaRPr lang="en-US" sz="280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65305" y="2964713"/>
            <a:ext cx="2819400" cy="1123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5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3.   Benefits of proposed system</a:t>
            </a:r>
            <a:endParaRPr lang="en-US" sz="280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33054" y="4554026"/>
          <a:ext cx="2467346" cy="8636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467346"/>
              </a:tblGrid>
              <a:tr h="863600"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Old system is antiquated</a:t>
                      </a:r>
                      <a:endParaRPr lang="en-IN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33054" y="5878781"/>
          <a:ext cx="2467346" cy="8636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467346"/>
              </a:tblGrid>
              <a:tr h="863600">
                <a:tc>
                  <a:txBody>
                    <a:bodyPr/>
                    <a:lstStyle/>
                    <a:p>
                      <a:r>
                        <a:rPr lang="en-IN" sz="2000" dirty="0"/>
                        <a:t>Can’t use latest software</a:t>
                      </a:r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33054" y="7117783"/>
          <a:ext cx="2467346" cy="8636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467346"/>
              </a:tblGrid>
              <a:tr h="863600">
                <a:tc>
                  <a:txBody>
                    <a:bodyPr/>
                    <a:lstStyle/>
                    <a:p>
                      <a:r>
                        <a:rPr lang="en-IN" sz="2000" dirty="0"/>
                        <a:t>Many breakdowns recently</a:t>
                      </a:r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724159" y="8502592"/>
          <a:ext cx="2467345" cy="8636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467345"/>
              </a:tblGrid>
              <a:tr h="863600">
                <a:tc>
                  <a:txBody>
                    <a:bodyPr/>
                    <a:lstStyle/>
                    <a:p>
                      <a:r>
                        <a:rPr lang="en-IN" sz="2000" dirty="0"/>
                        <a:t>Hard to replace components</a:t>
                      </a:r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791199" y="8502592"/>
          <a:ext cx="2437757" cy="8636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437757"/>
              </a:tblGrid>
              <a:tr h="863600">
                <a:tc>
                  <a:txBody>
                    <a:bodyPr/>
                    <a:lstStyle/>
                    <a:p>
                      <a:r>
                        <a:rPr lang="en-IN" dirty="0"/>
                        <a:t>Problems with current system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5791200" y="7190386"/>
          <a:ext cx="2437758" cy="8636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437758"/>
              </a:tblGrid>
              <a:tr h="863600">
                <a:tc>
                  <a:txBody>
                    <a:bodyPr/>
                    <a:lstStyle/>
                    <a:p>
                      <a:r>
                        <a:rPr lang="en-IN" dirty="0"/>
                        <a:t>Need new programs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5836715" y="5912031"/>
          <a:ext cx="2437758" cy="804521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437758"/>
              </a:tblGrid>
              <a:tr h="804521">
                <a:tc>
                  <a:txBody>
                    <a:bodyPr/>
                    <a:lstStyle/>
                    <a:p>
                      <a:r>
                        <a:rPr lang="en-IN" dirty="0"/>
                        <a:t>Can automate design activities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5807128" y="4536575"/>
          <a:ext cx="2467345" cy="8636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467345"/>
              </a:tblGrid>
              <a:tr h="863600">
                <a:tc>
                  <a:txBody>
                    <a:bodyPr/>
                    <a:lstStyle/>
                    <a:p>
                      <a:r>
                        <a:rPr lang="en-IN" dirty="0"/>
                        <a:t>New technology allows for better department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1148957" y="8531867"/>
          <a:ext cx="2414642" cy="8636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414642"/>
              </a:tblGrid>
              <a:tr h="863600">
                <a:tc>
                  <a:txBody>
                    <a:bodyPr/>
                    <a:lstStyle/>
                    <a:p>
                      <a:r>
                        <a:rPr lang="en-IN" dirty="0"/>
                        <a:t>Can develop new products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11164433" y="7083688"/>
          <a:ext cx="2399166" cy="8636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399166"/>
              </a:tblGrid>
              <a:tr h="863600">
                <a:tc>
                  <a:txBody>
                    <a:bodyPr/>
                    <a:lstStyle/>
                    <a:p>
                      <a:r>
                        <a:rPr lang="en-IN" dirty="0"/>
                        <a:t>Will help keep us competitive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1164433" y="5882492"/>
          <a:ext cx="2377595" cy="8636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377595"/>
              </a:tblGrid>
              <a:tr h="863600">
                <a:tc>
                  <a:txBody>
                    <a:bodyPr/>
                    <a:lstStyle/>
                    <a:p>
                      <a:r>
                        <a:rPr lang="en-IN" dirty="0"/>
                        <a:t>Can reassign most from within company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11186004" y="4536575"/>
          <a:ext cx="2377595" cy="8636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377595"/>
              </a:tblGrid>
              <a:tr h="863600">
                <a:tc>
                  <a:txBody>
                    <a:bodyPr/>
                    <a:lstStyle/>
                    <a:p>
                      <a:r>
                        <a:rPr lang="en-IN" dirty="0"/>
                        <a:t>Will be less dependent on outside vendors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25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0312" r="-20312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4150442" y="339834"/>
            <a:ext cx="7014863" cy="22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STEP 5</a:t>
            </a: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Develop Introductions </a:t>
            </a:r>
            <a:r>
              <a:rPr lang="en-US" sz="4300" u="sng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and Conclusions</a:t>
            </a:r>
            <a:endParaRPr lang="en-US" sz="4300" u="sng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150442" y="5222073"/>
            <a:ext cx="6746158" cy="751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2.   Humor: It is the great way to break the ice.</a:t>
            </a:r>
            <a:endParaRPr lang="en-US" sz="280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4186537" y="9182100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3" y="0"/>
                </a:lnTo>
                <a:lnTo>
                  <a:pt x="2087283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186537" y="3465225"/>
            <a:ext cx="5744744" cy="75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l">
              <a:lnSpc>
                <a:spcPts val="295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800" b="1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Anecdote: Means a short narrative or story</a:t>
            </a:r>
            <a:endParaRPr lang="en-US" sz="280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189304" y="6862284"/>
            <a:ext cx="5744744" cy="1123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3.   Involving question: ask an open ended questions or can ask for a show of hands. </a:t>
            </a:r>
            <a:endParaRPr lang="en-US" sz="280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3074" name="Picture 2" descr="Conclusion Clipart | Free download on ClipArtMa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7982" y="339834"/>
            <a:ext cx="5960417" cy="922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150442" y="339834"/>
            <a:ext cx="12232558" cy="22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STEP 6</a:t>
            </a: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Formulate the Main Idea Preview/Review </a:t>
            </a:r>
            <a:r>
              <a:rPr lang="en-US" sz="4300" u="sng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Sentence</a:t>
            </a:r>
            <a:endParaRPr lang="en-US" sz="4300" u="sng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4186537" y="9182100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3" y="0"/>
                </a:lnTo>
                <a:lnTo>
                  <a:pt x="2087283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054189" y="3238500"/>
            <a:ext cx="12709811" cy="1094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5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This should immediately follow, and precede respectively, the opening and closing of your presentation. This can be accomplished very easily by using a main idea preview sentence and a main idea review sentence.</a:t>
            </a:r>
            <a:endParaRPr lang="en-US" sz="200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4" name="TextBox 14"/>
          <p:cNvSpPr txBox="1"/>
          <p:nvPr/>
        </p:nvSpPr>
        <p:spPr>
          <a:xfrm>
            <a:off x="3986011" y="4596235"/>
            <a:ext cx="12425063" cy="350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5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EXAMPLE:</a:t>
            </a:r>
            <a:endParaRPr lang="en-US" sz="200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" name="TextBox 14"/>
          <p:cNvSpPr txBox="1"/>
          <p:nvPr/>
        </p:nvSpPr>
        <p:spPr>
          <a:xfrm>
            <a:off x="4010074" y="5143500"/>
            <a:ext cx="12753926" cy="72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5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Eras Demi ITC" panose="020B0805030504020804" pitchFamily="34" charset="0"/>
                <a:ea typeface="Poppins" panose="00000500000000000000"/>
                <a:cs typeface="Poppins" panose="00000500000000000000"/>
                <a:sym typeface="Poppins" panose="00000500000000000000"/>
              </a:rPr>
              <a:t>"Today I will talk about the problems with our current system, the capabilities of the new system I am proposing, and the benefits of installing it."</a:t>
            </a:r>
            <a:endParaRPr lang="en-US" sz="2000" b="1" dirty="0">
              <a:solidFill>
                <a:srgbClr val="000000"/>
              </a:solidFill>
              <a:latin typeface="Eras Demi ITC" panose="020B0805030504020804" pitchFamily="34" charset="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5122" name="Picture 2" descr="Previews and Reviews! - Eventswhatson.com - What's On Gu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6062662"/>
            <a:ext cx="9160042" cy="41188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0312" r="-203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494821"/>
            <a:ext cx="8115300" cy="742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PRESENTATION SEQUENCE</a:t>
            </a: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029770" y="2237267"/>
            <a:ext cx="7352229" cy="148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93250" y="956528"/>
            <a:ext cx="6289724" cy="8373944"/>
            <a:chOff x="0" y="0"/>
            <a:chExt cx="3663950" cy="4878070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0921" r="-50921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74725" y="3467100"/>
            <a:ext cx="7581900" cy="4455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2950"/>
              </a:lnSpc>
              <a:spcBef>
                <a:spcPct val="0"/>
              </a:spcBef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Introduction (Position, Action, Benefit)</a:t>
            </a:r>
            <a:endParaRPr lang="en-US" sz="240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950"/>
              </a:lnSpc>
              <a:spcBef>
                <a:spcPct val="0"/>
              </a:spcBef>
              <a:buAutoNum type="arabicPeriod"/>
            </a:pPr>
            <a:endParaRPr lang="en-US" sz="240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950"/>
              </a:lnSpc>
              <a:spcBef>
                <a:spcPct val="0"/>
              </a:spcBef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Preview sentence (tell them what you're going to tell them)</a:t>
            </a:r>
            <a:endParaRPr lang="en-US" sz="240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950"/>
              </a:lnSpc>
              <a:spcBef>
                <a:spcPct val="0"/>
              </a:spcBef>
              <a:buAutoNum type="arabicPeriod"/>
            </a:pPr>
            <a:endParaRPr lang="en-US" sz="240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950"/>
              </a:lnSpc>
              <a:spcBef>
                <a:spcPct val="0"/>
              </a:spcBef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Main ideas and sub ideas (tell them)</a:t>
            </a:r>
            <a:endParaRPr lang="en-US" sz="240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950"/>
              </a:lnSpc>
              <a:spcBef>
                <a:spcPct val="0"/>
              </a:spcBef>
              <a:buAutoNum type="arabicPeriod"/>
            </a:pPr>
            <a:endParaRPr lang="en-US" sz="240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950"/>
              </a:lnSpc>
              <a:spcBef>
                <a:spcPct val="0"/>
              </a:spcBef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Review sentence (tell them what you told them)</a:t>
            </a:r>
            <a:endParaRPr lang="en-US" sz="240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950"/>
              </a:lnSpc>
              <a:spcBef>
                <a:spcPct val="0"/>
              </a:spcBef>
              <a:buAutoNum type="arabicPeriod"/>
            </a:pPr>
            <a:endParaRPr lang="en-US" sz="240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950"/>
              </a:lnSpc>
              <a:spcBef>
                <a:spcPct val="0"/>
              </a:spcBef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Conclusion (Restate: Position, Action, Benefit)</a:t>
            </a:r>
            <a:endParaRPr lang="en-US" sz="240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2705100"/>
            <a:ext cx="1655063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000" b="1" dirty="0">
                <a:solidFill>
                  <a:srgbClr val="002060"/>
                </a:solidFill>
              </a:rPr>
              <a:t>Be Clear and Concise:</a:t>
            </a:r>
            <a:r>
              <a:rPr lang="en-US" sz="4000" dirty="0">
                <a:solidFill>
                  <a:srgbClr val="002060"/>
                </a:solidFill>
              </a:rPr>
              <a:t> </a:t>
            </a:r>
            <a:r>
              <a:rPr lang="en-US" sz="4000" dirty="0"/>
              <a:t>Focus on delivering a straightforward and succinct message.</a:t>
            </a:r>
            <a:endParaRPr lang="en-US" sz="4000" dirty="0"/>
          </a:p>
          <a:p>
            <a:pPr marL="914400" indent="-914400">
              <a:buFont typeface="+mj-lt"/>
              <a:buAutoNum type="arabicPeriod"/>
            </a:pPr>
            <a:r>
              <a:rPr lang="en-US" sz="4000" b="1" dirty="0">
                <a:solidFill>
                  <a:srgbClr val="002060"/>
                </a:solidFill>
              </a:rPr>
              <a:t>Organize Your Content:</a:t>
            </a:r>
            <a:r>
              <a:rPr lang="en-US" sz="4000" dirty="0">
                <a:solidFill>
                  <a:srgbClr val="002060"/>
                </a:solidFill>
              </a:rPr>
              <a:t> </a:t>
            </a:r>
            <a:r>
              <a:rPr lang="en-US" sz="4000" dirty="0"/>
              <a:t>Structure your presentation with a clear introduction, body, and conclusion.</a:t>
            </a:r>
            <a:endParaRPr lang="en-US" sz="4000" dirty="0"/>
          </a:p>
          <a:p>
            <a:pPr marL="914400" indent="-914400">
              <a:buFont typeface="+mj-lt"/>
              <a:buAutoNum type="arabicPeriod"/>
            </a:pPr>
            <a:r>
              <a:rPr lang="en-US" sz="4000" b="1" dirty="0">
                <a:solidFill>
                  <a:srgbClr val="002060"/>
                </a:solidFill>
              </a:rPr>
              <a:t>Engage Your Audience:</a:t>
            </a:r>
            <a:r>
              <a:rPr lang="en-US" sz="4000" dirty="0">
                <a:solidFill>
                  <a:srgbClr val="002060"/>
                </a:solidFill>
              </a:rPr>
              <a:t> </a:t>
            </a:r>
            <a:r>
              <a:rPr lang="en-US" sz="4000" dirty="0"/>
              <a:t>Maintain eye contact, use positive body language, and encourage interaction.</a:t>
            </a:r>
            <a:endParaRPr lang="en-US" sz="4000" dirty="0"/>
          </a:p>
          <a:p>
            <a:pPr marL="914400" indent="-914400">
              <a:buFont typeface="+mj-lt"/>
              <a:buAutoNum type="arabicPeriod"/>
            </a:pPr>
            <a:r>
              <a:rPr lang="en-US" sz="4000" b="1" dirty="0">
                <a:solidFill>
                  <a:srgbClr val="002060"/>
                </a:solidFill>
              </a:rPr>
              <a:t>Practice Thoroughly:</a:t>
            </a:r>
            <a:r>
              <a:rPr lang="en-US" sz="4000" dirty="0">
                <a:solidFill>
                  <a:srgbClr val="002060"/>
                </a:solidFill>
              </a:rPr>
              <a:t> </a:t>
            </a:r>
            <a:r>
              <a:rPr lang="en-US" sz="4000" dirty="0"/>
              <a:t>Rehearse multiple times to build confidence and ensure proper timing.</a:t>
            </a:r>
            <a:endParaRPr lang="en-US" sz="4000" dirty="0"/>
          </a:p>
          <a:p>
            <a:pPr marL="914400" indent="-914400">
              <a:buFont typeface="+mj-lt"/>
              <a:buAutoNum type="arabicPeriod"/>
            </a:pPr>
            <a:r>
              <a:rPr lang="en-US" sz="4000" b="1" dirty="0">
                <a:solidFill>
                  <a:srgbClr val="002060"/>
                </a:solidFill>
              </a:rPr>
              <a:t>Use Effective Visuals:</a:t>
            </a:r>
            <a:r>
              <a:rPr lang="en-US" sz="4000" dirty="0">
                <a:solidFill>
                  <a:srgbClr val="002060"/>
                </a:solidFill>
              </a:rPr>
              <a:t> </a:t>
            </a:r>
            <a:r>
              <a:rPr lang="en-US" sz="4000" dirty="0"/>
              <a:t>Support your points with clear and relevant visual aids.</a:t>
            </a:r>
            <a:endParaRPr lang="en-US" sz="4000" dirty="0"/>
          </a:p>
          <a:p>
            <a:pPr marL="914400" indent="-914400">
              <a:buFont typeface="+mj-lt"/>
              <a:buAutoNum type="arabicPeriod"/>
            </a:pPr>
            <a:endParaRPr lang="en-IN" sz="4000" dirty="0"/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800100" cy="10287000"/>
            <a:chOff x="0" y="0"/>
            <a:chExt cx="812800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" name="TextBox 3"/>
          <p:cNvSpPr txBox="1"/>
          <p:nvPr/>
        </p:nvSpPr>
        <p:spPr>
          <a:xfrm>
            <a:off x="1981200" y="1257300"/>
            <a:ext cx="8115300" cy="742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KEY TAKEAWAYS</a:t>
            </a: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85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5143500"/>
            <a:ext cx="18288000" cy="5143500"/>
            <a:chOff x="0" y="0"/>
            <a:chExt cx="4816593" cy="13546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402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072169" y="5753100"/>
            <a:ext cx="10143658" cy="1456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70"/>
              </a:lnSpc>
              <a:spcBef>
                <a:spcPct val="0"/>
              </a:spcBef>
            </a:pPr>
            <a:r>
              <a:rPr lang="en-US" sz="96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THANK YOU</a:t>
            </a:r>
            <a:endParaRPr lang="en-US" sz="96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897880" y="6921616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20" y="1494821"/>
            <a:ext cx="651508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60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INTRODUCTION</a:t>
            </a:r>
            <a:endParaRPr lang="en-US" sz="60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14" name="AutoShape 14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829282" y="3418876"/>
            <a:ext cx="10753118" cy="3679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4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 Black" panose="020B0A04020102020204" pitchFamily="34" charset="0"/>
                <a:ea typeface="Outfit" pitchFamily="34" charset="-122"/>
                <a:cs typeface="Outfit" pitchFamily="34" charset="-120"/>
              </a:rPr>
              <a:t>Verbal presentations involve structured speech delivery to inform, persuade, or present arguments effectively.</a:t>
            </a:r>
            <a:endParaRPr lang="en-US" sz="2400" dirty="0">
              <a:solidFill>
                <a:srgbClr val="000000"/>
              </a:solidFill>
              <a:latin typeface="Arial Black" panose="020B0A04020102020204" pitchFamily="34" charset="0"/>
              <a:ea typeface="Outfit" pitchFamily="34" charset="-122"/>
              <a:cs typeface="Outfit" pitchFamily="34" charset="-120"/>
            </a:endParaRPr>
          </a:p>
          <a:p>
            <a:pPr marL="342900" indent="-342900">
              <a:lnSpc>
                <a:spcPts val="24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rial Black" panose="020B0A04020102020204" pitchFamily="34" charset="0"/>
              <a:ea typeface="Outfit" pitchFamily="34" charset="-122"/>
              <a:cs typeface="Outfit" pitchFamily="34" charset="-120"/>
            </a:endParaRPr>
          </a:p>
          <a:p>
            <a:pPr marL="342900" indent="-342900">
              <a:lnSpc>
                <a:spcPts val="24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 Black" panose="020B0A04020102020204" pitchFamily="34" charset="0"/>
                <a:ea typeface="Outfit" pitchFamily="34" charset="-122"/>
                <a:cs typeface="Outfit" pitchFamily="34" charset="-120"/>
              </a:rPr>
              <a:t>Thorough research, content organization, and delivery techniques are crucial for a successful verbal presentation.</a:t>
            </a:r>
            <a:endParaRPr lang="en-US" sz="2400" dirty="0">
              <a:solidFill>
                <a:srgbClr val="000000"/>
              </a:solidFill>
              <a:latin typeface="Arial Black" panose="020B0A04020102020204" pitchFamily="34" charset="0"/>
              <a:ea typeface="Outfit" pitchFamily="34" charset="-122"/>
              <a:cs typeface="Outfit" pitchFamily="34" charset="-120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Arial Black" panose="020B0A04020102020204" pitchFamily="34" charset="0"/>
              <a:ea typeface="Outfit" pitchFamily="34" charset="-122"/>
              <a:cs typeface="Outfit" pitchFamily="34" charset="-120"/>
            </a:endParaRPr>
          </a:p>
          <a:p>
            <a:pPr marL="342900" indent="-342900">
              <a:lnSpc>
                <a:spcPts val="24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 Black" panose="020B0A04020102020204" pitchFamily="34" charset="0"/>
                <a:ea typeface="Outfit" pitchFamily="34" charset="-122"/>
                <a:cs typeface="Outfit" pitchFamily="34" charset="-120"/>
              </a:rPr>
              <a:t>Engaging the audience is key for making a lasting impact and conveying the message clearly.</a:t>
            </a:r>
            <a:endParaRPr lang="en-US" sz="2400" dirty="0">
              <a:solidFill>
                <a:srgbClr val="000000"/>
              </a:solidFill>
              <a:latin typeface="Arial Black" panose="020B0A04020102020204" pitchFamily="34" charset="0"/>
              <a:ea typeface="Outfit" pitchFamily="34" charset="-122"/>
              <a:cs typeface="Outfit" pitchFamily="34" charset="-120"/>
            </a:endParaRPr>
          </a:p>
          <a:p>
            <a:pPr marL="342900" indent="-342900">
              <a:lnSpc>
                <a:spcPts val="24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rial Black" panose="020B0A04020102020204" pitchFamily="34" charset="0"/>
              <a:ea typeface="Outfit" pitchFamily="34" charset="-122"/>
              <a:cs typeface="Outfit" pitchFamily="34" charset="-120"/>
            </a:endParaRPr>
          </a:p>
          <a:p>
            <a:pPr marL="342900" indent="-342900">
              <a:lnSpc>
                <a:spcPts val="24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 Black" panose="020B0A04020102020204" pitchFamily="34" charset="0"/>
                <a:ea typeface="Outfit" pitchFamily="34" charset="-122"/>
                <a:cs typeface="Outfit" pitchFamily="34" charset="-120"/>
              </a:rPr>
              <a:t>Following the SPEAK framework ensures a well-rounded and impactful verbal presentation.</a:t>
            </a:r>
            <a:endParaRPr lang="en-US" sz="2400" dirty="0">
              <a:latin typeface="Arial Black" panose="020B0A04020102020204" pitchFamily="34" charset="0"/>
            </a:endParaRPr>
          </a:p>
          <a:p>
            <a:pPr algn="l">
              <a:lnSpc>
                <a:spcPts val="2450"/>
              </a:lnSpc>
              <a:spcBef>
                <a:spcPct val="0"/>
              </a:spcBef>
            </a:pPr>
            <a:endParaRPr lang="en-US" sz="1750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1028720" y="2232748"/>
            <a:ext cx="6361608" cy="135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7"/>
          <p:cNvGrpSpPr>
            <a:grpSpLocks noChangeAspect="1"/>
          </p:cNvGrpSpPr>
          <p:nvPr/>
        </p:nvGrpSpPr>
        <p:grpSpPr>
          <a:xfrm>
            <a:off x="12039600" y="190500"/>
            <a:ext cx="6248400" cy="9829800"/>
            <a:chOff x="0" y="0"/>
            <a:chExt cx="3663950" cy="4923790"/>
          </a:xfrm>
        </p:grpSpPr>
        <p:sp>
          <p:nvSpPr>
            <p:cNvPr id="20" name="Freeform 8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51280" r="-51280"/>
              </a:stretch>
            </a:blipFill>
          </p:spPr>
        </p:sp>
        <p:sp>
          <p:nvSpPr>
            <p:cNvPr id="21" name="Freeform 9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" y="-175646"/>
            <a:ext cx="9657349" cy="10467826"/>
            <a:chOff x="-41547" y="-47625"/>
            <a:chExt cx="2543499" cy="2756958"/>
          </a:xfrm>
        </p:grpSpPr>
        <p:sp>
          <p:nvSpPr>
            <p:cNvPr id="3" name="Freeform 3"/>
            <p:cNvSpPr/>
            <p:nvPr/>
          </p:nvSpPr>
          <p:spPr>
            <a:xfrm>
              <a:off x="-41547" y="-1364"/>
              <a:ext cx="2501952" cy="2709333"/>
            </a:xfrm>
            <a:custGeom>
              <a:avLst/>
              <a:gdLst/>
              <a:ahLst/>
              <a:cxnLst/>
              <a:rect l="l" t="t" r="r" b="b"/>
              <a:pathLst>
                <a:path w="2501952" h="2709333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1029729" y="3860110"/>
            <a:ext cx="1117631" cy="991290"/>
          </a:xfrm>
          <a:custGeom>
            <a:avLst/>
            <a:gdLst/>
            <a:ahLst/>
            <a:cxnLst/>
            <a:rect l="l" t="t" r="r" b="b"/>
            <a:pathLst>
              <a:path w="1117631" h="991290">
                <a:moveTo>
                  <a:pt x="0" y="0"/>
                </a:moveTo>
                <a:lnTo>
                  <a:pt x="1117631" y="0"/>
                </a:lnTo>
                <a:lnTo>
                  <a:pt x="1117631" y="991290"/>
                </a:lnTo>
                <a:lnTo>
                  <a:pt x="0" y="99129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7127875"/>
            <a:ext cx="1117674" cy="827079"/>
          </a:xfrm>
          <a:custGeom>
            <a:avLst/>
            <a:gdLst/>
            <a:ahLst/>
            <a:cxnLst/>
            <a:rect l="l" t="t" r="r" b="b"/>
            <a:pathLst>
              <a:path w="1117674" h="827079">
                <a:moveTo>
                  <a:pt x="0" y="0"/>
                </a:moveTo>
                <a:lnTo>
                  <a:pt x="1117674" y="0"/>
                </a:lnTo>
                <a:lnTo>
                  <a:pt x="1117674" y="827079"/>
                </a:lnTo>
                <a:lnTo>
                  <a:pt x="0" y="82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1"/>
          <p:cNvGrpSpPr/>
          <p:nvPr/>
        </p:nvGrpSpPr>
        <p:grpSpPr>
          <a:xfrm>
            <a:off x="10178026" y="1790700"/>
            <a:ext cx="7652773" cy="6629400"/>
            <a:chOff x="0" y="0"/>
            <a:chExt cx="11289030" cy="6350000"/>
          </a:xfrm>
        </p:grpSpPr>
        <p:sp>
          <p:nvSpPr>
            <p:cNvPr id="17" name="Freeform 12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9265" b="-9265"/>
              </a:stretch>
            </a:blipFill>
          </p:spPr>
        </p:sp>
      </p:grpSp>
      <p:grpSp>
        <p:nvGrpSpPr>
          <p:cNvPr id="18" name="Group 2"/>
          <p:cNvGrpSpPr/>
          <p:nvPr/>
        </p:nvGrpSpPr>
        <p:grpSpPr>
          <a:xfrm>
            <a:off x="-2" y="-175646"/>
            <a:ext cx="10145945" cy="10467826"/>
            <a:chOff x="-41547" y="-47625"/>
            <a:chExt cx="2543499" cy="2756958"/>
          </a:xfrm>
        </p:grpSpPr>
        <p:sp>
          <p:nvSpPr>
            <p:cNvPr id="19" name="Freeform 3"/>
            <p:cNvSpPr/>
            <p:nvPr/>
          </p:nvSpPr>
          <p:spPr>
            <a:xfrm>
              <a:off x="-41547" y="-1364"/>
              <a:ext cx="2501952" cy="2709333"/>
            </a:xfrm>
            <a:custGeom>
              <a:avLst/>
              <a:gdLst/>
              <a:ahLst/>
              <a:cxnLst/>
              <a:rect l="l" t="t" r="r" b="b"/>
              <a:pathLst>
                <a:path w="2501952" h="2709333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0" name="TextBox 4"/>
            <p:cNvSpPr txBox="1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5"/>
          <p:cNvSpPr txBox="1"/>
          <p:nvPr/>
        </p:nvSpPr>
        <p:spPr>
          <a:xfrm>
            <a:off x="193841" y="2276736"/>
            <a:ext cx="10020280" cy="5563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STEPS TO</a:t>
            </a:r>
            <a:endParaRPr lang="en-US" sz="9600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endParaRPr lang="en-US" sz="9600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 PLAN</a:t>
            </a:r>
            <a:endParaRPr lang="en-US" sz="9600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endParaRPr lang="en-US" sz="9600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 YOUR</a:t>
            </a:r>
            <a:endParaRPr lang="en-US" sz="9600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 PRESENTATION</a:t>
            </a:r>
            <a:endParaRPr lang="en-US" sz="9600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770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0312" r="-2031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92721" y="-8359"/>
            <a:ext cx="7505680" cy="22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STEP 1</a:t>
            </a: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Analyzing your Audience</a:t>
            </a: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1029792" y="2227624"/>
            <a:ext cx="7123608" cy="2448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0671810" y="1081600"/>
            <a:ext cx="6094969" cy="3428377"/>
            <a:chOff x="0" y="0"/>
            <a:chExt cx="112890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9265" b="-9265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671810" y="5408135"/>
            <a:ext cx="6094969" cy="3428377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1597" b="-1597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8809316" y="0"/>
            <a:ext cx="2087283" cy="10287000"/>
            <a:chOff x="0" y="0"/>
            <a:chExt cx="812800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3035" y="9715069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31821" y="2095500"/>
            <a:ext cx="8427479" cy="7218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endParaRPr lang="en-US" sz="18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20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NEEDS:</a:t>
            </a:r>
            <a:r>
              <a:rPr lang="en-US" sz="2000" dirty="0">
                <a:solidFill>
                  <a:srgbClr val="593C8F"/>
                </a:solidFill>
                <a:latin typeface="League Spartan" panose="00000800000000000000" charset="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 </a:t>
            </a:r>
            <a:r>
              <a:rPr lang="en-US" sz="2000" dirty="0">
                <a:latin typeface="League Spartan" panose="00000800000000000000" charset="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 </a:t>
            </a:r>
            <a:endParaRPr lang="en-US" sz="2000" dirty="0">
              <a:latin typeface="League Spartan" panose="00000800000000000000" charset="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marL="342900" indent="-342900" algn="l">
              <a:lnSpc>
                <a:spcPts val="60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League Spartan" panose="00000800000000000000" charset="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It is important to find out in advance of the presentation what the group thinks they need-this may be quite different from what you thought they needed. </a:t>
            </a:r>
            <a:endParaRPr lang="en-US" sz="2000" dirty="0">
              <a:latin typeface="League Spartan" panose="00000800000000000000" charset="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marL="342900" indent="-342900" algn="l">
              <a:lnSpc>
                <a:spcPts val="60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League Spartan" panose="00000800000000000000" charset="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The speaker then must find a way to resolve the discrepancy. </a:t>
            </a:r>
            <a:endParaRPr lang="en-US" sz="2000" dirty="0">
              <a:latin typeface="League Spartan" panose="00000800000000000000" charset="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marL="342900" indent="-342900" algn="l">
              <a:lnSpc>
                <a:spcPts val="60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League Spartan" panose="00000800000000000000" charset="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You can ask a representative of the audience about this, or, before you start the presentation, you can ask the audience, if appropriate, what they need to hear.</a:t>
            </a:r>
            <a:endParaRPr lang="en-US" sz="2000" dirty="0">
              <a:latin typeface="League Spartan" panose="00000800000000000000" charset="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2450"/>
              </a:lnSpc>
              <a:spcBef>
                <a:spcPct val="0"/>
              </a:spcBef>
            </a:pPr>
            <a:endParaRPr lang="en-US" sz="1750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770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0312" r="-2031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92721" y="-8359"/>
            <a:ext cx="7505680" cy="22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STEP 1</a:t>
            </a: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Analyzing your Audience</a:t>
            </a: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1029792" y="2227624"/>
            <a:ext cx="7123608" cy="2448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9372600" y="0"/>
            <a:ext cx="1523999" cy="10287000"/>
            <a:chOff x="0" y="0"/>
            <a:chExt cx="812800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3035" y="9715069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92720" y="2379481"/>
            <a:ext cx="8141729" cy="6809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endParaRPr lang="en-US" sz="18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20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ATTITUDE:</a:t>
            </a:r>
            <a:endParaRPr lang="en-US" sz="20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marL="342900" indent="-342900" algn="l">
              <a:lnSpc>
                <a:spcPts val="60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 How do they feel about the topic?</a:t>
            </a:r>
            <a:endParaRPr lang="en-US" sz="2000" dirty="0"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marL="342900" indent="-342900" algn="l">
              <a:lnSpc>
                <a:spcPts val="60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 Are they positive or negative on the subject? Or perhaps the group is mixed?</a:t>
            </a:r>
            <a:endParaRPr lang="en-US" sz="2000" dirty="0"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marL="342900" indent="-342900" algn="l">
              <a:lnSpc>
                <a:spcPts val="60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 Maybe certain sections of the presentation will generate strong feelings in either direction. </a:t>
            </a:r>
            <a:endParaRPr lang="en-US" sz="2000" dirty="0"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marL="342900" indent="-342900" algn="l">
              <a:lnSpc>
                <a:spcPts val="60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What you uncover here must be factored into the structure and phrasing of the presentation.</a:t>
            </a:r>
            <a:endParaRPr lang="en-US" sz="1750" dirty="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3074" name="Picture 2" descr="5 Elements of Effective Communication - Events - Univer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229681"/>
            <a:ext cx="6648450" cy="982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770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0312" r="-2031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92721" y="-8359"/>
            <a:ext cx="7505680" cy="22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STEP 1</a:t>
            </a: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Analyzing your Audience</a:t>
            </a: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1029792" y="2227624"/>
            <a:ext cx="7123608" cy="2448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9296400" y="0"/>
            <a:ext cx="1600199" cy="10287000"/>
            <a:chOff x="0" y="0"/>
            <a:chExt cx="812800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3035" y="9715069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92720" y="2379481"/>
            <a:ext cx="8065529" cy="6040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endParaRPr lang="en-US" sz="18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20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KNOWLEDGE LEVEL: </a:t>
            </a:r>
            <a:endParaRPr lang="en-US" sz="20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marL="342900" indent="-342900" algn="l">
              <a:lnSpc>
                <a:spcPts val="60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All of us have our own area of specialization.</a:t>
            </a:r>
            <a:endParaRPr lang="en-US" sz="2000" dirty="0"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marL="342900" indent="-342900" algn="l">
              <a:lnSpc>
                <a:spcPts val="60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 Speakers must be careful not to use technical language, abbreviations, acronyms, buzz words, and so on that people in the audience might not understand. </a:t>
            </a:r>
            <a:endParaRPr lang="en-US" sz="2000" dirty="0"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marL="342900" indent="-342900" algn="l">
              <a:lnSpc>
                <a:spcPts val="60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If in doubt, ask the audience if they are familiar with the terminology and define it if necessary.</a:t>
            </a:r>
            <a:endParaRPr lang="en-US" sz="1750" dirty="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3074" name="Picture 2" descr="5 Elements of Effective Communication - Events - Univer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229681"/>
            <a:ext cx="6648450" cy="982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770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0312" r="-2031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92721" y="-8359"/>
            <a:ext cx="7505680" cy="22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STEP 1</a:t>
            </a: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Analyzing your Audience</a:t>
            </a: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1029792" y="2227624"/>
            <a:ext cx="7123608" cy="2448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9296400" y="0"/>
            <a:ext cx="1600199" cy="10287000"/>
            <a:chOff x="0" y="0"/>
            <a:chExt cx="812800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3035" y="9715069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92721" y="2552700"/>
            <a:ext cx="8065529" cy="6040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endParaRPr lang="en-US" sz="18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20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ENVIRONMENT</a:t>
            </a:r>
            <a:r>
              <a:rPr lang="en-US" sz="2000" dirty="0"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: </a:t>
            </a:r>
            <a:endParaRPr lang="en-US" sz="2000" dirty="0"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marL="342900" indent="-342900" algn="l">
              <a:lnSpc>
                <a:spcPts val="60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Consider the room and general environment in which you will be speaking.</a:t>
            </a:r>
            <a:endParaRPr lang="en-US" sz="2000" dirty="0"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marL="342900" indent="-342900" algn="l">
              <a:lnSpc>
                <a:spcPts val="60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Could seating, room size, equipment availability, and lighting effect your interaction with the audience? </a:t>
            </a:r>
            <a:endParaRPr lang="en-US" sz="2000" dirty="0"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marL="342900" indent="-342900" algn="l">
              <a:lnSpc>
                <a:spcPts val="60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Is there anything going on with audience members that might effect their reception of you and your ideas? </a:t>
            </a:r>
            <a:endParaRPr lang="en-US" sz="2000" dirty="0"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pic>
        <p:nvPicPr>
          <p:cNvPr id="4098" name="Picture 2" descr="Back view of a business people as an audience | premium image by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259914"/>
            <a:ext cx="6370079" cy="971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5"/>
          <p:cNvSpPr/>
          <p:nvPr/>
        </p:nvSpPr>
        <p:spPr>
          <a:xfrm>
            <a:off x="17062941" y="6901229"/>
            <a:ext cx="392717" cy="1565177"/>
          </a:xfrm>
          <a:custGeom>
            <a:avLst/>
            <a:gdLst/>
            <a:ahLst/>
            <a:cxnLst/>
            <a:rect l="l" t="t" r="r" b="b"/>
            <a:pathLst>
              <a:path w="392717" h="1565177">
                <a:moveTo>
                  <a:pt x="0" y="0"/>
                </a:moveTo>
                <a:lnTo>
                  <a:pt x="392718" y="0"/>
                </a:lnTo>
                <a:lnTo>
                  <a:pt x="392718" y="1565177"/>
                </a:lnTo>
                <a:lnTo>
                  <a:pt x="0" y="15651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408325" y="9332209"/>
            <a:ext cx="4769516" cy="601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0"/>
              </a:lnSpc>
              <a:spcBef>
                <a:spcPct val="0"/>
              </a:spcBef>
            </a:pPr>
            <a:r>
              <a:rPr lang="en-US" sz="1750" b="1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This tells the audience what is in it for them if they do what you ask.</a:t>
            </a:r>
            <a:endParaRPr lang="en-US" sz="175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2033841" y="-162450"/>
            <a:ext cx="14439900" cy="22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STEP 2</a:t>
            </a: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Develop Position Action  Benefit </a:t>
            </a: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2" name="TextBox 18"/>
          <p:cNvSpPr txBox="1"/>
          <p:nvPr/>
        </p:nvSpPr>
        <p:spPr>
          <a:xfrm>
            <a:off x="9099885" y="3577406"/>
            <a:ext cx="4769516" cy="90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0"/>
              </a:lnSpc>
              <a:spcBef>
                <a:spcPct val="0"/>
              </a:spcBef>
            </a:pPr>
            <a:r>
              <a:rPr lang="en-US" sz="1750" b="1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This is simply a statement of what you would like your audience to do, to believe, or to understand.</a:t>
            </a:r>
            <a:endParaRPr lang="en-US" sz="175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" name="TextBox 18"/>
          <p:cNvSpPr txBox="1"/>
          <p:nvPr/>
        </p:nvSpPr>
        <p:spPr>
          <a:xfrm>
            <a:off x="2033841" y="4093326"/>
            <a:ext cx="4769516" cy="1832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0"/>
              </a:lnSpc>
              <a:spcBef>
                <a:spcPct val="0"/>
              </a:spcBef>
            </a:pPr>
            <a:r>
              <a:rPr lang="en-US" sz="1750" b="1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It is important to put this information out to the audience at the start of the presentation; it tells the audience exactly where you stand so they won't be wondering what the presentation is all about</a:t>
            </a:r>
            <a:endParaRPr lang="en-US" sz="175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33841" y="3045494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Position</a:t>
            </a:r>
            <a:endParaRPr lang="en-IN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9103896" y="2792602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Action</a:t>
            </a:r>
            <a:endParaRPr lang="en-IN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346140" y="8795782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Benefit</a:t>
            </a:r>
            <a:endParaRPr lang="en-IN" sz="2800" dirty="0"/>
          </a:p>
        </p:txBody>
      </p:sp>
      <p:pic>
        <p:nvPicPr>
          <p:cNvPr id="1026" name="Picture 2" descr="Position Stock Illustrations – 252,826 Position Stock Illustrations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942" y="6106641"/>
            <a:ext cx="4933293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tion taken clipart 10 free Cliparts | Download images on Clipground 20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189" y="274093"/>
            <a:ext cx="5112458" cy="32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d Man on Chair Holding Benefits Banner Stock Illustration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5122015"/>
            <a:ext cx="6477000" cy="387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11"/>
          <p:cNvGrpSpPr/>
          <p:nvPr/>
        </p:nvGrpSpPr>
        <p:grpSpPr>
          <a:xfrm>
            <a:off x="0" y="0"/>
            <a:ext cx="1453167" cy="10287000"/>
            <a:chOff x="0" y="0"/>
            <a:chExt cx="812800" cy="2709333"/>
          </a:xfrm>
        </p:grpSpPr>
        <p:sp>
          <p:nvSpPr>
            <p:cNvPr id="22" name="Freeform 12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23" name="TextBox 13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25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0312" r="-20312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4150442" y="1004218"/>
            <a:ext cx="7014863" cy="1511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STEP 3</a:t>
            </a: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Brainstorm Main Ideas</a:t>
            </a:r>
            <a:endParaRPr lang="en-US" sz="4300" dirty="0">
              <a:solidFill>
                <a:srgbClr val="593C8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4187609" y="2542074"/>
            <a:ext cx="26187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150442" y="5222073"/>
            <a:ext cx="6746158" cy="379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2.   Capabilities of proposed  system</a:t>
            </a:r>
            <a:endParaRPr lang="en-US" sz="280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4189304" y="8617964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3" y="0"/>
                </a:lnTo>
                <a:lnTo>
                  <a:pt x="2087283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186537" y="3465225"/>
            <a:ext cx="5744744" cy="75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l">
              <a:lnSpc>
                <a:spcPts val="295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800" b="1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Problems with current system</a:t>
            </a:r>
            <a:endParaRPr lang="en-US" sz="280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189304" y="6862284"/>
            <a:ext cx="5744744" cy="37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3.   Benefits of proposed system</a:t>
            </a:r>
            <a:endParaRPr lang="en-US" sz="2800" b="1" dirty="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2050" name="Picture 2" descr="Digital Transformation in L&amp;D: A Culture of Innovation &amp; Re-model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707" y="647706"/>
            <a:ext cx="6953250" cy="86350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4272</Words>
  <Application>WPS Presentation</Application>
  <PresentationFormat>Custom</PresentationFormat>
  <Paragraphs>154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SimSun</vt:lpstr>
      <vt:lpstr>Wingdings</vt:lpstr>
      <vt:lpstr>Lato Bold</vt:lpstr>
      <vt:lpstr>League Spartan</vt:lpstr>
      <vt:lpstr>Arial Black</vt:lpstr>
      <vt:lpstr>Outfit</vt:lpstr>
      <vt:lpstr>Outfit</vt:lpstr>
      <vt:lpstr>Poppins</vt:lpstr>
      <vt:lpstr>League Spartan</vt:lpstr>
      <vt:lpstr>Eras Demi ITC</vt:lpstr>
      <vt:lpstr>Microsoft YaHei</vt:lpstr>
      <vt:lpstr>Arial Unicode MS</vt:lpstr>
      <vt:lpstr>Calibri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VERBAL</dc:title>
  <dc:creator>Khusb</dc:creator>
  <cp:lastModifiedBy>Rajni Arora</cp:lastModifiedBy>
  <cp:revision>9</cp:revision>
  <dcterms:created xsi:type="dcterms:W3CDTF">2006-08-16T00:00:00Z</dcterms:created>
  <dcterms:modified xsi:type="dcterms:W3CDTF">2024-07-30T17:55:04Z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61EEDD94568B4C2782747893D1B6AB7E_13</vt:lpwstr>
  </property>
  <property fmtid="{D5CDD505-2E9C-101B-9397-08002B2CF9AE}" pid="3" name="KSOProductBuildVer">
    <vt:lpwstr>1033-12.2.0.17153</vt:lpwstr>
  </property>
</Properties>
</file>